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1" r:id="rId2"/>
    <p:sldId id="300" r:id="rId3"/>
    <p:sldId id="312" r:id="rId4"/>
    <p:sldId id="331" r:id="rId5"/>
    <p:sldId id="301" r:id="rId6"/>
    <p:sldId id="316" r:id="rId7"/>
    <p:sldId id="317" r:id="rId8"/>
    <p:sldId id="330" r:id="rId9"/>
    <p:sldId id="328" r:id="rId10"/>
    <p:sldId id="329" r:id="rId11"/>
    <p:sldId id="323" r:id="rId12"/>
    <p:sldId id="326" r:id="rId13"/>
    <p:sldId id="327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A720"/>
    <a:srgbClr val="B2B3B2"/>
    <a:srgbClr val="9FD4D7"/>
    <a:srgbClr val="00FFFF"/>
    <a:srgbClr val="EA7600"/>
    <a:srgbClr val="361C64"/>
    <a:srgbClr val="0C1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7" autoAdjust="0"/>
    <p:restoredTop sz="77104"/>
  </p:normalViewPr>
  <p:slideViewPr>
    <p:cSldViewPr snapToGrid="0" snapToObjects="1">
      <p:cViewPr varScale="1">
        <p:scale>
          <a:sx n="160" d="100"/>
          <a:sy n="160" d="100"/>
        </p:scale>
        <p:origin x="212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AD2E27-27E4-4049-8FCD-815EF5B2E1CB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189A27-1DB5-3546-9A35-328CABE88ED1}">
      <dgm:prSet phldrT="[Text]"/>
      <dgm:spPr/>
      <dgm:t>
        <a:bodyPr/>
        <a:lstStyle/>
        <a:p>
          <a:r>
            <a:rPr lang="en-GB" dirty="0"/>
            <a:t>GIC</a:t>
          </a:r>
        </a:p>
      </dgm:t>
    </dgm:pt>
    <dgm:pt modelId="{B94C2201-361D-2B40-987E-78EEEAF55D86}" type="parTrans" cxnId="{6BB54A18-EB87-E04A-BFFC-DE13D9DBCD8F}">
      <dgm:prSet/>
      <dgm:spPr/>
      <dgm:t>
        <a:bodyPr/>
        <a:lstStyle/>
        <a:p>
          <a:endParaRPr lang="en-GB"/>
        </a:p>
      </dgm:t>
    </dgm:pt>
    <dgm:pt modelId="{828A1CA6-EDDC-A24B-B2FD-72BEB7EC8D4D}" type="sibTrans" cxnId="{6BB54A18-EB87-E04A-BFFC-DE13D9DBCD8F}">
      <dgm:prSet/>
      <dgm:spPr/>
      <dgm:t>
        <a:bodyPr/>
        <a:lstStyle/>
        <a:p>
          <a:endParaRPr lang="en-GB"/>
        </a:p>
      </dgm:t>
    </dgm:pt>
    <dgm:pt modelId="{8E1EDD09-67CE-1C44-B701-A17D9D1638CB}">
      <dgm:prSet phldrT="[Text]"/>
      <dgm:spPr/>
      <dgm:t>
        <a:bodyPr/>
        <a:lstStyle/>
        <a:p>
          <a:r>
            <a:rPr lang="en-GB" dirty="0"/>
            <a:t>Rate of Change of the Magnetic Field</a:t>
          </a:r>
        </a:p>
        <a:p>
          <a:r>
            <a:rPr lang="en-GB" dirty="0"/>
            <a:t>[e.g. </a:t>
          </a:r>
          <a:r>
            <a:rPr lang="en-GB" dirty="0" err="1"/>
            <a:t>Viljanen</a:t>
          </a:r>
          <a:r>
            <a:rPr lang="en-GB" dirty="0"/>
            <a:t> et al., 2001]</a:t>
          </a:r>
        </a:p>
      </dgm:t>
    </dgm:pt>
    <dgm:pt modelId="{E7EE20AF-1B01-2D4A-BE60-CAE2F857BACB}" type="parTrans" cxnId="{ABD90274-6B5E-5248-A237-A10D318F9746}">
      <dgm:prSet/>
      <dgm:spPr/>
      <dgm:t>
        <a:bodyPr/>
        <a:lstStyle/>
        <a:p>
          <a:endParaRPr lang="en-GB"/>
        </a:p>
      </dgm:t>
    </dgm:pt>
    <dgm:pt modelId="{FDF909B4-6AB7-D247-852E-56DEC031856D}" type="sibTrans" cxnId="{ABD90274-6B5E-5248-A237-A10D318F9746}">
      <dgm:prSet/>
      <dgm:spPr/>
      <dgm:t>
        <a:bodyPr/>
        <a:lstStyle/>
        <a:p>
          <a:endParaRPr lang="en-GB"/>
        </a:p>
      </dgm:t>
    </dgm:pt>
    <dgm:pt modelId="{1AF1BF0F-A056-F044-87B0-FCF6A192A7F7}">
      <dgm:prSet phldrT="[Text]"/>
      <dgm:spPr/>
      <dgm:t>
        <a:bodyPr/>
        <a:lstStyle/>
        <a:p>
          <a:r>
            <a:rPr lang="en-GB" dirty="0"/>
            <a:t>Subsurface Conductivity</a:t>
          </a:r>
        </a:p>
        <a:p>
          <a:r>
            <a:rPr lang="en-GB" dirty="0"/>
            <a:t>[e.g. </a:t>
          </a:r>
          <a:r>
            <a:rPr lang="en-GB" dirty="0" err="1"/>
            <a:t>Beggan</a:t>
          </a:r>
          <a:r>
            <a:rPr lang="en-GB" dirty="0"/>
            <a:t> et al., 2015]</a:t>
          </a:r>
        </a:p>
      </dgm:t>
    </dgm:pt>
    <dgm:pt modelId="{0D721E97-CD1A-9440-9C7E-9CCDDCC29B28}" type="parTrans" cxnId="{B598BA9B-AEA5-234B-92E5-D57B1440C863}">
      <dgm:prSet/>
      <dgm:spPr/>
      <dgm:t>
        <a:bodyPr/>
        <a:lstStyle/>
        <a:p>
          <a:endParaRPr lang="en-GB"/>
        </a:p>
      </dgm:t>
    </dgm:pt>
    <dgm:pt modelId="{88B580A2-9B28-8244-B9A6-32D305BF9707}" type="sibTrans" cxnId="{B598BA9B-AEA5-234B-92E5-D57B1440C863}">
      <dgm:prSet/>
      <dgm:spPr/>
      <dgm:t>
        <a:bodyPr/>
        <a:lstStyle/>
        <a:p>
          <a:endParaRPr lang="en-GB"/>
        </a:p>
      </dgm:t>
    </dgm:pt>
    <dgm:pt modelId="{A595B0F0-00EA-D347-B397-EC3CD078DAAB}">
      <dgm:prSet phldrT="[Text]"/>
      <dgm:spPr/>
      <dgm:t>
        <a:bodyPr/>
        <a:lstStyle/>
        <a:p>
          <a:r>
            <a:rPr lang="en-GB" dirty="0"/>
            <a:t>Power Network Configuration</a:t>
          </a:r>
        </a:p>
        <a:p>
          <a:r>
            <a:rPr lang="en-GB" dirty="0"/>
            <a:t>[e.g. </a:t>
          </a:r>
          <a:r>
            <a:rPr lang="en-GB" dirty="0" err="1"/>
            <a:t>Divett</a:t>
          </a:r>
          <a:r>
            <a:rPr lang="en-GB" dirty="0"/>
            <a:t> et al., 2018; 2020]</a:t>
          </a:r>
        </a:p>
      </dgm:t>
    </dgm:pt>
    <dgm:pt modelId="{D701653A-E437-8541-BCF6-92B4846B059E}" type="parTrans" cxnId="{7C594809-B93D-D64C-B40B-815DDDDAF1B7}">
      <dgm:prSet/>
      <dgm:spPr/>
      <dgm:t>
        <a:bodyPr/>
        <a:lstStyle/>
        <a:p>
          <a:endParaRPr lang="en-GB"/>
        </a:p>
      </dgm:t>
    </dgm:pt>
    <dgm:pt modelId="{B48253CA-F0AA-C445-84F8-A50D98DDDA06}" type="sibTrans" cxnId="{7C594809-B93D-D64C-B40B-815DDDDAF1B7}">
      <dgm:prSet/>
      <dgm:spPr/>
      <dgm:t>
        <a:bodyPr/>
        <a:lstStyle/>
        <a:p>
          <a:endParaRPr lang="en-GB"/>
        </a:p>
      </dgm:t>
    </dgm:pt>
    <dgm:pt modelId="{79673EC5-1B67-5D43-81FB-DE0E4EEAC690}" type="pres">
      <dgm:prSet presAssocID="{57AD2E27-27E4-4049-8FCD-815EF5B2E1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E7D8114-54FA-E448-815E-4E07812A7A09}" type="pres">
      <dgm:prSet presAssocID="{2F189A27-1DB5-3546-9A35-328CABE88ED1}" presName="hierRoot1" presStyleCnt="0">
        <dgm:presLayoutVars>
          <dgm:hierBranch val="init"/>
        </dgm:presLayoutVars>
      </dgm:prSet>
      <dgm:spPr/>
    </dgm:pt>
    <dgm:pt modelId="{2D80A6DD-0CC7-9747-9DD7-CC3AB872B531}" type="pres">
      <dgm:prSet presAssocID="{2F189A27-1DB5-3546-9A35-328CABE88ED1}" presName="rootComposite1" presStyleCnt="0"/>
      <dgm:spPr/>
    </dgm:pt>
    <dgm:pt modelId="{C69D86D8-7FE7-F74C-BA07-4504793433F9}" type="pres">
      <dgm:prSet presAssocID="{2F189A27-1DB5-3546-9A35-328CABE88ED1}" presName="rootText1" presStyleLbl="node0" presStyleIdx="0" presStyleCnt="1">
        <dgm:presLayoutVars>
          <dgm:chPref val="3"/>
        </dgm:presLayoutVars>
      </dgm:prSet>
      <dgm:spPr/>
    </dgm:pt>
    <dgm:pt modelId="{8D564EB0-F6F2-0B4D-8197-E35B51DDF70F}" type="pres">
      <dgm:prSet presAssocID="{2F189A27-1DB5-3546-9A35-328CABE88ED1}" presName="rootConnector1" presStyleLbl="node1" presStyleIdx="0" presStyleCnt="0"/>
      <dgm:spPr/>
    </dgm:pt>
    <dgm:pt modelId="{1076E824-22A2-B94C-930C-668BEEBC0146}" type="pres">
      <dgm:prSet presAssocID="{2F189A27-1DB5-3546-9A35-328CABE88ED1}" presName="hierChild2" presStyleCnt="0"/>
      <dgm:spPr/>
    </dgm:pt>
    <dgm:pt modelId="{C7A4194F-DB7C-DC4D-86DD-577573063ED7}" type="pres">
      <dgm:prSet presAssocID="{E7EE20AF-1B01-2D4A-BE60-CAE2F857BACB}" presName="Name37" presStyleLbl="parChTrans1D2" presStyleIdx="0" presStyleCnt="3"/>
      <dgm:spPr/>
    </dgm:pt>
    <dgm:pt modelId="{04C3B6BA-E0C2-C440-A178-09CB76871553}" type="pres">
      <dgm:prSet presAssocID="{8E1EDD09-67CE-1C44-B701-A17D9D1638CB}" presName="hierRoot2" presStyleCnt="0">
        <dgm:presLayoutVars>
          <dgm:hierBranch val="init"/>
        </dgm:presLayoutVars>
      </dgm:prSet>
      <dgm:spPr/>
    </dgm:pt>
    <dgm:pt modelId="{341ABCC2-E848-D04F-8A06-A694D2D90C84}" type="pres">
      <dgm:prSet presAssocID="{8E1EDD09-67CE-1C44-B701-A17D9D1638CB}" presName="rootComposite" presStyleCnt="0"/>
      <dgm:spPr/>
    </dgm:pt>
    <dgm:pt modelId="{234256A3-34F3-E149-9EF8-9FA29712A3F9}" type="pres">
      <dgm:prSet presAssocID="{8E1EDD09-67CE-1C44-B701-A17D9D1638CB}" presName="rootText" presStyleLbl="node2" presStyleIdx="0" presStyleCnt="3">
        <dgm:presLayoutVars>
          <dgm:chPref val="3"/>
        </dgm:presLayoutVars>
      </dgm:prSet>
      <dgm:spPr/>
    </dgm:pt>
    <dgm:pt modelId="{4EC21952-3416-9443-8183-C70EE2A4CAF4}" type="pres">
      <dgm:prSet presAssocID="{8E1EDD09-67CE-1C44-B701-A17D9D1638CB}" presName="rootConnector" presStyleLbl="node2" presStyleIdx="0" presStyleCnt="3"/>
      <dgm:spPr/>
    </dgm:pt>
    <dgm:pt modelId="{235FE707-8ECF-374F-9450-88D6389B8844}" type="pres">
      <dgm:prSet presAssocID="{8E1EDD09-67CE-1C44-B701-A17D9D1638CB}" presName="hierChild4" presStyleCnt="0"/>
      <dgm:spPr/>
    </dgm:pt>
    <dgm:pt modelId="{69306E3C-60EF-9041-AF50-9DE8408120FE}" type="pres">
      <dgm:prSet presAssocID="{8E1EDD09-67CE-1C44-B701-A17D9D1638CB}" presName="hierChild5" presStyleCnt="0"/>
      <dgm:spPr/>
    </dgm:pt>
    <dgm:pt modelId="{5B49D4E2-E66F-744E-BAA4-95E3B63576B5}" type="pres">
      <dgm:prSet presAssocID="{0D721E97-CD1A-9440-9C7E-9CCDDCC29B28}" presName="Name37" presStyleLbl="parChTrans1D2" presStyleIdx="1" presStyleCnt="3"/>
      <dgm:spPr/>
    </dgm:pt>
    <dgm:pt modelId="{D13B80C8-1E34-7245-94B6-5976D9BC27D0}" type="pres">
      <dgm:prSet presAssocID="{1AF1BF0F-A056-F044-87B0-FCF6A192A7F7}" presName="hierRoot2" presStyleCnt="0">
        <dgm:presLayoutVars>
          <dgm:hierBranch val="init"/>
        </dgm:presLayoutVars>
      </dgm:prSet>
      <dgm:spPr/>
    </dgm:pt>
    <dgm:pt modelId="{8C953159-0E3C-4442-8F44-771E4F2F12AE}" type="pres">
      <dgm:prSet presAssocID="{1AF1BF0F-A056-F044-87B0-FCF6A192A7F7}" presName="rootComposite" presStyleCnt="0"/>
      <dgm:spPr/>
    </dgm:pt>
    <dgm:pt modelId="{6255A26E-C15B-0745-BD16-85694F153F4C}" type="pres">
      <dgm:prSet presAssocID="{1AF1BF0F-A056-F044-87B0-FCF6A192A7F7}" presName="rootText" presStyleLbl="node2" presStyleIdx="1" presStyleCnt="3">
        <dgm:presLayoutVars>
          <dgm:chPref val="3"/>
        </dgm:presLayoutVars>
      </dgm:prSet>
      <dgm:spPr/>
    </dgm:pt>
    <dgm:pt modelId="{A8DFF123-FF9E-0F47-87B8-1A53DE4B7DB5}" type="pres">
      <dgm:prSet presAssocID="{1AF1BF0F-A056-F044-87B0-FCF6A192A7F7}" presName="rootConnector" presStyleLbl="node2" presStyleIdx="1" presStyleCnt="3"/>
      <dgm:spPr/>
    </dgm:pt>
    <dgm:pt modelId="{C17340D3-1F97-DB41-A261-E3FDFECDBDCD}" type="pres">
      <dgm:prSet presAssocID="{1AF1BF0F-A056-F044-87B0-FCF6A192A7F7}" presName="hierChild4" presStyleCnt="0"/>
      <dgm:spPr/>
    </dgm:pt>
    <dgm:pt modelId="{B60A8FDA-9A46-1244-8FE1-2C3949F931A6}" type="pres">
      <dgm:prSet presAssocID="{1AF1BF0F-A056-F044-87B0-FCF6A192A7F7}" presName="hierChild5" presStyleCnt="0"/>
      <dgm:spPr/>
    </dgm:pt>
    <dgm:pt modelId="{CFC17CBC-097E-0D4E-9BF7-8A26C2ADAC7F}" type="pres">
      <dgm:prSet presAssocID="{D701653A-E437-8541-BCF6-92B4846B059E}" presName="Name37" presStyleLbl="parChTrans1D2" presStyleIdx="2" presStyleCnt="3"/>
      <dgm:spPr/>
    </dgm:pt>
    <dgm:pt modelId="{E96D3FF9-F788-544A-89A7-FAA0EDDDE6E4}" type="pres">
      <dgm:prSet presAssocID="{A595B0F0-00EA-D347-B397-EC3CD078DAAB}" presName="hierRoot2" presStyleCnt="0">
        <dgm:presLayoutVars>
          <dgm:hierBranch val="init"/>
        </dgm:presLayoutVars>
      </dgm:prSet>
      <dgm:spPr/>
    </dgm:pt>
    <dgm:pt modelId="{D87F49A6-C452-DC4D-B07F-CC3479D4DB9C}" type="pres">
      <dgm:prSet presAssocID="{A595B0F0-00EA-D347-B397-EC3CD078DAAB}" presName="rootComposite" presStyleCnt="0"/>
      <dgm:spPr/>
    </dgm:pt>
    <dgm:pt modelId="{9CA21287-856D-2548-8DC7-3FE87B7C98DF}" type="pres">
      <dgm:prSet presAssocID="{A595B0F0-00EA-D347-B397-EC3CD078DAAB}" presName="rootText" presStyleLbl="node2" presStyleIdx="2" presStyleCnt="3">
        <dgm:presLayoutVars>
          <dgm:chPref val="3"/>
        </dgm:presLayoutVars>
      </dgm:prSet>
      <dgm:spPr/>
    </dgm:pt>
    <dgm:pt modelId="{0A30350E-F37C-C841-BE6B-3AC473B35C47}" type="pres">
      <dgm:prSet presAssocID="{A595B0F0-00EA-D347-B397-EC3CD078DAAB}" presName="rootConnector" presStyleLbl="node2" presStyleIdx="2" presStyleCnt="3"/>
      <dgm:spPr/>
    </dgm:pt>
    <dgm:pt modelId="{2C7A9F88-60C7-2743-9D30-6557D49BC955}" type="pres">
      <dgm:prSet presAssocID="{A595B0F0-00EA-D347-B397-EC3CD078DAAB}" presName="hierChild4" presStyleCnt="0"/>
      <dgm:spPr/>
    </dgm:pt>
    <dgm:pt modelId="{F0C70308-7460-DE4B-906E-4B8761B41033}" type="pres">
      <dgm:prSet presAssocID="{A595B0F0-00EA-D347-B397-EC3CD078DAAB}" presName="hierChild5" presStyleCnt="0"/>
      <dgm:spPr/>
    </dgm:pt>
    <dgm:pt modelId="{D4C03348-A626-D148-AC6E-40CD134771FC}" type="pres">
      <dgm:prSet presAssocID="{2F189A27-1DB5-3546-9A35-328CABE88ED1}" presName="hierChild3" presStyleCnt="0"/>
      <dgm:spPr/>
    </dgm:pt>
  </dgm:ptLst>
  <dgm:cxnLst>
    <dgm:cxn modelId="{FEA6E906-622C-2B48-A3C0-BD8DC7C4AF83}" type="presOf" srcId="{2F189A27-1DB5-3546-9A35-328CABE88ED1}" destId="{C69D86D8-7FE7-F74C-BA07-4504793433F9}" srcOrd="0" destOrd="0" presId="urn:microsoft.com/office/officeart/2005/8/layout/orgChart1"/>
    <dgm:cxn modelId="{7C594809-B93D-D64C-B40B-815DDDDAF1B7}" srcId="{2F189A27-1DB5-3546-9A35-328CABE88ED1}" destId="{A595B0F0-00EA-D347-B397-EC3CD078DAAB}" srcOrd="2" destOrd="0" parTransId="{D701653A-E437-8541-BCF6-92B4846B059E}" sibTransId="{B48253CA-F0AA-C445-84F8-A50D98DDDA06}"/>
    <dgm:cxn modelId="{0F41D317-2BAE-C440-9A6F-ACC27B9E9EE2}" type="presOf" srcId="{2F189A27-1DB5-3546-9A35-328CABE88ED1}" destId="{8D564EB0-F6F2-0B4D-8197-E35B51DDF70F}" srcOrd="1" destOrd="0" presId="urn:microsoft.com/office/officeart/2005/8/layout/orgChart1"/>
    <dgm:cxn modelId="{6BB54A18-EB87-E04A-BFFC-DE13D9DBCD8F}" srcId="{57AD2E27-27E4-4049-8FCD-815EF5B2E1CB}" destId="{2F189A27-1DB5-3546-9A35-328CABE88ED1}" srcOrd="0" destOrd="0" parTransId="{B94C2201-361D-2B40-987E-78EEEAF55D86}" sibTransId="{828A1CA6-EDDC-A24B-B2FD-72BEB7EC8D4D}"/>
    <dgm:cxn modelId="{776B664B-6BB2-724B-AE54-1C3B53CC8686}" type="presOf" srcId="{1AF1BF0F-A056-F044-87B0-FCF6A192A7F7}" destId="{6255A26E-C15B-0745-BD16-85694F153F4C}" srcOrd="0" destOrd="0" presId="urn:microsoft.com/office/officeart/2005/8/layout/orgChart1"/>
    <dgm:cxn modelId="{78928B5A-C850-FF45-8B3E-E6AC042EF6B4}" type="presOf" srcId="{0D721E97-CD1A-9440-9C7E-9CCDDCC29B28}" destId="{5B49D4E2-E66F-744E-BAA4-95E3B63576B5}" srcOrd="0" destOrd="0" presId="urn:microsoft.com/office/officeart/2005/8/layout/orgChart1"/>
    <dgm:cxn modelId="{4C5AF269-5804-3844-9B71-28CA0B8196B0}" type="presOf" srcId="{A595B0F0-00EA-D347-B397-EC3CD078DAAB}" destId="{0A30350E-F37C-C841-BE6B-3AC473B35C47}" srcOrd="1" destOrd="0" presId="urn:microsoft.com/office/officeart/2005/8/layout/orgChart1"/>
    <dgm:cxn modelId="{FCDE4E70-3553-E74F-A11C-2063E56B978E}" type="presOf" srcId="{8E1EDD09-67CE-1C44-B701-A17D9D1638CB}" destId="{234256A3-34F3-E149-9EF8-9FA29712A3F9}" srcOrd="0" destOrd="0" presId="urn:microsoft.com/office/officeart/2005/8/layout/orgChart1"/>
    <dgm:cxn modelId="{ABD90274-6B5E-5248-A237-A10D318F9746}" srcId="{2F189A27-1DB5-3546-9A35-328CABE88ED1}" destId="{8E1EDD09-67CE-1C44-B701-A17D9D1638CB}" srcOrd="0" destOrd="0" parTransId="{E7EE20AF-1B01-2D4A-BE60-CAE2F857BACB}" sibTransId="{FDF909B4-6AB7-D247-852E-56DEC031856D}"/>
    <dgm:cxn modelId="{B598BA9B-AEA5-234B-92E5-D57B1440C863}" srcId="{2F189A27-1DB5-3546-9A35-328CABE88ED1}" destId="{1AF1BF0F-A056-F044-87B0-FCF6A192A7F7}" srcOrd="1" destOrd="0" parTransId="{0D721E97-CD1A-9440-9C7E-9CCDDCC29B28}" sibTransId="{88B580A2-9B28-8244-B9A6-32D305BF9707}"/>
    <dgm:cxn modelId="{C7312DA3-00FD-604C-B7F9-1AC54F378F42}" type="presOf" srcId="{8E1EDD09-67CE-1C44-B701-A17D9D1638CB}" destId="{4EC21952-3416-9443-8183-C70EE2A4CAF4}" srcOrd="1" destOrd="0" presId="urn:microsoft.com/office/officeart/2005/8/layout/orgChart1"/>
    <dgm:cxn modelId="{8E3C8EBB-E87C-3B47-8CEB-0123B0DF5D17}" type="presOf" srcId="{D701653A-E437-8541-BCF6-92B4846B059E}" destId="{CFC17CBC-097E-0D4E-9BF7-8A26C2ADAC7F}" srcOrd="0" destOrd="0" presId="urn:microsoft.com/office/officeart/2005/8/layout/orgChart1"/>
    <dgm:cxn modelId="{97D664BE-DB84-7146-94AD-43C21E578BC8}" type="presOf" srcId="{57AD2E27-27E4-4049-8FCD-815EF5B2E1CB}" destId="{79673EC5-1B67-5D43-81FB-DE0E4EEAC690}" srcOrd="0" destOrd="0" presId="urn:microsoft.com/office/officeart/2005/8/layout/orgChart1"/>
    <dgm:cxn modelId="{678782E4-9837-6143-BBCF-84E78213265D}" type="presOf" srcId="{1AF1BF0F-A056-F044-87B0-FCF6A192A7F7}" destId="{A8DFF123-FF9E-0F47-87B8-1A53DE4B7DB5}" srcOrd="1" destOrd="0" presId="urn:microsoft.com/office/officeart/2005/8/layout/orgChart1"/>
    <dgm:cxn modelId="{2B04C9EE-0029-DC40-B3E0-C7656AF9F8C8}" type="presOf" srcId="{E7EE20AF-1B01-2D4A-BE60-CAE2F857BACB}" destId="{C7A4194F-DB7C-DC4D-86DD-577573063ED7}" srcOrd="0" destOrd="0" presId="urn:microsoft.com/office/officeart/2005/8/layout/orgChart1"/>
    <dgm:cxn modelId="{65DF2EFD-E993-714D-975D-1892326FBC43}" type="presOf" srcId="{A595B0F0-00EA-D347-B397-EC3CD078DAAB}" destId="{9CA21287-856D-2548-8DC7-3FE87B7C98DF}" srcOrd="0" destOrd="0" presId="urn:microsoft.com/office/officeart/2005/8/layout/orgChart1"/>
    <dgm:cxn modelId="{0660A875-37E6-AF4E-A757-FA581E561454}" type="presParOf" srcId="{79673EC5-1B67-5D43-81FB-DE0E4EEAC690}" destId="{8E7D8114-54FA-E448-815E-4E07812A7A09}" srcOrd="0" destOrd="0" presId="urn:microsoft.com/office/officeart/2005/8/layout/orgChart1"/>
    <dgm:cxn modelId="{AA67B56A-E189-8541-960D-76CE64FCCCFD}" type="presParOf" srcId="{8E7D8114-54FA-E448-815E-4E07812A7A09}" destId="{2D80A6DD-0CC7-9747-9DD7-CC3AB872B531}" srcOrd="0" destOrd="0" presId="urn:microsoft.com/office/officeart/2005/8/layout/orgChart1"/>
    <dgm:cxn modelId="{BDEB90A0-479F-044F-9BDD-B9827483EF7F}" type="presParOf" srcId="{2D80A6DD-0CC7-9747-9DD7-CC3AB872B531}" destId="{C69D86D8-7FE7-F74C-BA07-4504793433F9}" srcOrd="0" destOrd="0" presId="urn:microsoft.com/office/officeart/2005/8/layout/orgChart1"/>
    <dgm:cxn modelId="{4621FF02-D493-9949-B0C3-5607AECCA497}" type="presParOf" srcId="{2D80A6DD-0CC7-9747-9DD7-CC3AB872B531}" destId="{8D564EB0-F6F2-0B4D-8197-E35B51DDF70F}" srcOrd="1" destOrd="0" presId="urn:microsoft.com/office/officeart/2005/8/layout/orgChart1"/>
    <dgm:cxn modelId="{47614516-6A59-484A-8808-9EE1B7AB5775}" type="presParOf" srcId="{8E7D8114-54FA-E448-815E-4E07812A7A09}" destId="{1076E824-22A2-B94C-930C-668BEEBC0146}" srcOrd="1" destOrd="0" presId="urn:microsoft.com/office/officeart/2005/8/layout/orgChart1"/>
    <dgm:cxn modelId="{7D02E895-8526-874C-8851-8D2CE57FAF3B}" type="presParOf" srcId="{1076E824-22A2-B94C-930C-668BEEBC0146}" destId="{C7A4194F-DB7C-DC4D-86DD-577573063ED7}" srcOrd="0" destOrd="0" presId="urn:microsoft.com/office/officeart/2005/8/layout/orgChart1"/>
    <dgm:cxn modelId="{3644AB5A-8438-A440-B0F1-6EF275E5A1CC}" type="presParOf" srcId="{1076E824-22A2-B94C-930C-668BEEBC0146}" destId="{04C3B6BA-E0C2-C440-A178-09CB76871553}" srcOrd="1" destOrd="0" presId="urn:microsoft.com/office/officeart/2005/8/layout/orgChart1"/>
    <dgm:cxn modelId="{571A45F4-900D-2941-ACEF-CB680D5AF7C3}" type="presParOf" srcId="{04C3B6BA-E0C2-C440-A178-09CB76871553}" destId="{341ABCC2-E848-D04F-8A06-A694D2D90C84}" srcOrd="0" destOrd="0" presId="urn:microsoft.com/office/officeart/2005/8/layout/orgChart1"/>
    <dgm:cxn modelId="{58702507-1EC0-3B43-B678-3EEEFABC0E56}" type="presParOf" srcId="{341ABCC2-E848-D04F-8A06-A694D2D90C84}" destId="{234256A3-34F3-E149-9EF8-9FA29712A3F9}" srcOrd="0" destOrd="0" presId="urn:microsoft.com/office/officeart/2005/8/layout/orgChart1"/>
    <dgm:cxn modelId="{D7E7FA76-E09E-494A-AA7C-276F8BDC8F16}" type="presParOf" srcId="{341ABCC2-E848-D04F-8A06-A694D2D90C84}" destId="{4EC21952-3416-9443-8183-C70EE2A4CAF4}" srcOrd="1" destOrd="0" presId="urn:microsoft.com/office/officeart/2005/8/layout/orgChart1"/>
    <dgm:cxn modelId="{1C83C91B-4B76-BA49-BDD7-7EE00CE8A5B8}" type="presParOf" srcId="{04C3B6BA-E0C2-C440-A178-09CB76871553}" destId="{235FE707-8ECF-374F-9450-88D6389B8844}" srcOrd="1" destOrd="0" presId="urn:microsoft.com/office/officeart/2005/8/layout/orgChart1"/>
    <dgm:cxn modelId="{E1E1D9C3-54E0-0842-818D-426FA534E2FE}" type="presParOf" srcId="{04C3B6BA-E0C2-C440-A178-09CB76871553}" destId="{69306E3C-60EF-9041-AF50-9DE8408120FE}" srcOrd="2" destOrd="0" presId="urn:microsoft.com/office/officeart/2005/8/layout/orgChart1"/>
    <dgm:cxn modelId="{819BF9C3-4DDA-C04E-8A42-B561AF60BFD1}" type="presParOf" srcId="{1076E824-22A2-B94C-930C-668BEEBC0146}" destId="{5B49D4E2-E66F-744E-BAA4-95E3B63576B5}" srcOrd="2" destOrd="0" presId="urn:microsoft.com/office/officeart/2005/8/layout/orgChart1"/>
    <dgm:cxn modelId="{EF773272-3688-9446-AE76-205239B1420F}" type="presParOf" srcId="{1076E824-22A2-B94C-930C-668BEEBC0146}" destId="{D13B80C8-1E34-7245-94B6-5976D9BC27D0}" srcOrd="3" destOrd="0" presId="urn:microsoft.com/office/officeart/2005/8/layout/orgChart1"/>
    <dgm:cxn modelId="{1A3771CB-F095-5245-97E8-6468435E5DA4}" type="presParOf" srcId="{D13B80C8-1E34-7245-94B6-5976D9BC27D0}" destId="{8C953159-0E3C-4442-8F44-771E4F2F12AE}" srcOrd="0" destOrd="0" presId="urn:microsoft.com/office/officeart/2005/8/layout/orgChart1"/>
    <dgm:cxn modelId="{D306B764-B684-1C40-8320-9EAA9E6932DD}" type="presParOf" srcId="{8C953159-0E3C-4442-8F44-771E4F2F12AE}" destId="{6255A26E-C15B-0745-BD16-85694F153F4C}" srcOrd="0" destOrd="0" presId="urn:microsoft.com/office/officeart/2005/8/layout/orgChart1"/>
    <dgm:cxn modelId="{0D197B6B-06CD-A245-99BA-AD7C82F7DCA8}" type="presParOf" srcId="{8C953159-0E3C-4442-8F44-771E4F2F12AE}" destId="{A8DFF123-FF9E-0F47-87B8-1A53DE4B7DB5}" srcOrd="1" destOrd="0" presId="urn:microsoft.com/office/officeart/2005/8/layout/orgChart1"/>
    <dgm:cxn modelId="{252A2A2F-6444-714B-816A-1CEBDC11062D}" type="presParOf" srcId="{D13B80C8-1E34-7245-94B6-5976D9BC27D0}" destId="{C17340D3-1F97-DB41-A261-E3FDFECDBDCD}" srcOrd="1" destOrd="0" presId="urn:microsoft.com/office/officeart/2005/8/layout/orgChart1"/>
    <dgm:cxn modelId="{B509CCE0-D273-8243-9B2C-9F36CA0A504E}" type="presParOf" srcId="{D13B80C8-1E34-7245-94B6-5976D9BC27D0}" destId="{B60A8FDA-9A46-1244-8FE1-2C3949F931A6}" srcOrd="2" destOrd="0" presId="urn:microsoft.com/office/officeart/2005/8/layout/orgChart1"/>
    <dgm:cxn modelId="{1CC62ADC-BE43-2D4C-99CA-6A4AC17AA325}" type="presParOf" srcId="{1076E824-22A2-B94C-930C-668BEEBC0146}" destId="{CFC17CBC-097E-0D4E-9BF7-8A26C2ADAC7F}" srcOrd="4" destOrd="0" presId="urn:microsoft.com/office/officeart/2005/8/layout/orgChart1"/>
    <dgm:cxn modelId="{38725221-85C1-7C46-8430-9EDCCD8DD234}" type="presParOf" srcId="{1076E824-22A2-B94C-930C-668BEEBC0146}" destId="{E96D3FF9-F788-544A-89A7-FAA0EDDDE6E4}" srcOrd="5" destOrd="0" presId="urn:microsoft.com/office/officeart/2005/8/layout/orgChart1"/>
    <dgm:cxn modelId="{ED49B320-38E7-7246-BB2C-6ADDAD108702}" type="presParOf" srcId="{E96D3FF9-F788-544A-89A7-FAA0EDDDE6E4}" destId="{D87F49A6-C452-DC4D-B07F-CC3479D4DB9C}" srcOrd="0" destOrd="0" presId="urn:microsoft.com/office/officeart/2005/8/layout/orgChart1"/>
    <dgm:cxn modelId="{CA13238E-A713-9344-AEC8-02E512AAF870}" type="presParOf" srcId="{D87F49A6-C452-DC4D-B07F-CC3479D4DB9C}" destId="{9CA21287-856D-2548-8DC7-3FE87B7C98DF}" srcOrd="0" destOrd="0" presId="urn:microsoft.com/office/officeart/2005/8/layout/orgChart1"/>
    <dgm:cxn modelId="{20561F2B-A187-BE4A-A63D-682B5FBD406D}" type="presParOf" srcId="{D87F49A6-C452-DC4D-B07F-CC3479D4DB9C}" destId="{0A30350E-F37C-C841-BE6B-3AC473B35C47}" srcOrd="1" destOrd="0" presId="urn:microsoft.com/office/officeart/2005/8/layout/orgChart1"/>
    <dgm:cxn modelId="{5D1B1B74-E402-1144-AEFB-86C4A8159DC0}" type="presParOf" srcId="{E96D3FF9-F788-544A-89A7-FAA0EDDDE6E4}" destId="{2C7A9F88-60C7-2743-9D30-6557D49BC955}" srcOrd="1" destOrd="0" presId="urn:microsoft.com/office/officeart/2005/8/layout/orgChart1"/>
    <dgm:cxn modelId="{FCFB8650-127E-604D-817E-18FB3CCBA77B}" type="presParOf" srcId="{E96D3FF9-F788-544A-89A7-FAA0EDDDE6E4}" destId="{F0C70308-7460-DE4B-906E-4B8761B41033}" srcOrd="2" destOrd="0" presId="urn:microsoft.com/office/officeart/2005/8/layout/orgChart1"/>
    <dgm:cxn modelId="{ADCDBFC1-18D2-6047-B4AB-73D4DE6F8B35}" type="presParOf" srcId="{8E7D8114-54FA-E448-815E-4E07812A7A09}" destId="{D4C03348-A626-D148-AC6E-40CD134771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17CBC-097E-0D4E-9BF7-8A26C2ADAC7F}">
      <dsp:nvSpPr>
        <dsp:cNvPr id="0" name=""/>
        <dsp:cNvSpPr/>
      </dsp:nvSpPr>
      <dsp:spPr>
        <a:xfrm>
          <a:off x="3637252" y="1898564"/>
          <a:ext cx="2573382" cy="446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3310"/>
              </a:lnTo>
              <a:lnTo>
                <a:pt x="2573382" y="223310"/>
              </a:lnTo>
              <a:lnTo>
                <a:pt x="2573382" y="446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9D4E2-E66F-744E-BAA4-95E3B63576B5}">
      <dsp:nvSpPr>
        <dsp:cNvPr id="0" name=""/>
        <dsp:cNvSpPr/>
      </dsp:nvSpPr>
      <dsp:spPr>
        <a:xfrm>
          <a:off x="3591532" y="1898564"/>
          <a:ext cx="91440" cy="4466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6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A4194F-DB7C-DC4D-86DD-577573063ED7}">
      <dsp:nvSpPr>
        <dsp:cNvPr id="0" name=""/>
        <dsp:cNvSpPr/>
      </dsp:nvSpPr>
      <dsp:spPr>
        <a:xfrm>
          <a:off x="1063869" y="1898564"/>
          <a:ext cx="2573382" cy="446620"/>
        </a:xfrm>
        <a:custGeom>
          <a:avLst/>
          <a:gdLst/>
          <a:ahLst/>
          <a:cxnLst/>
          <a:rect l="0" t="0" r="0" b="0"/>
          <a:pathLst>
            <a:path>
              <a:moveTo>
                <a:pt x="2573382" y="0"/>
              </a:moveTo>
              <a:lnTo>
                <a:pt x="2573382" y="223310"/>
              </a:lnTo>
              <a:lnTo>
                <a:pt x="0" y="223310"/>
              </a:lnTo>
              <a:lnTo>
                <a:pt x="0" y="4466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D86D8-7FE7-F74C-BA07-4504793433F9}">
      <dsp:nvSpPr>
        <dsp:cNvPr id="0" name=""/>
        <dsp:cNvSpPr/>
      </dsp:nvSpPr>
      <dsp:spPr>
        <a:xfrm>
          <a:off x="2573870" y="835183"/>
          <a:ext cx="2126762" cy="10633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GIC</a:t>
          </a:r>
        </a:p>
      </dsp:txBody>
      <dsp:txXfrm>
        <a:off x="2573870" y="835183"/>
        <a:ext cx="2126762" cy="1063381"/>
      </dsp:txXfrm>
    </dsp:sp>
    <dsp:sp modelId="{234256A3-34F3-E149-9EF8-9FA29712A3F9}">
      <dsp:nvSpPr>
        <dsp:cNvPr id="0" name=""/>
        <dsp:cNvSpPr/>
      </dsp:nvSpPr>
      <dsp:spPr>
        <a:xfrm>
          <a:off x="488" y="2345185"/>
          <a:ext cx="2126762" cy="10633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Rate of Change of the Magnetic Field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[e.g. </a:t>
          </a:r>
          <a:r>
            <a:rPr lang="en-GB" sz="1700" kern="1200" dirty="0" err="1"/>
            <a:t>Viljanen</a:t>
          </a:r>
          <a:r>
            <a:rPr lang="en-GB" sz="1700" kern="1200" dirty="0"/>
            <a:t> et al., 2001]</a:t>
          </a:r>
        </a:p>
      </dsp:txBody>
      <dsp:txXfrm>
        <a:off x="488" y="2345185"/>
        <a:ext cx="2126762" cy="1063381"/>
      </dsp:txXfrm>
    </dsp:sp>
    <dsp:sp modelId="{6255A26E-C15B-0745-BD16-85694F153F4C}">
      <dsp:nvSpPr>
        <dsp:cNvPr id="0" name=""/>
        <dsp:cNvSpPr/>
      </dsp:nvSpPr>
      <dsp:spPr>
        <a:xfrm>
          <a:off x="2573870" y="2345185"/>
          <a:ext cx="2126762" cy="10633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Subsurface Conductivity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[e.g. </a:t>
          </a:r>
          <a:r>
            <a:rPr lang="en-GB" sz="1700" kern="1200" dirty="0" err="1"/>
            <a:t>Beggan</a:t>
          </a:r>
          <a:r>
            <a:rPr lang="en-GB" sz="1700" kern="1200" dirty="0"/>
            <a:t> et al., 2015]</a:t>
          </a:r>
        </a:p>
      </dsp:txBody>
      <dsp:txXfrm>
        <a:off x="2573870" y="2345185"/>
        <a:ext cx="2126762" cy="1063381"/>
      </dsp:txXfrm>
    </dsp:sp>
    <dsp:sp modelId="{9CA21287-856D-2548-8DC7-3FE87B7C98DF}">
      <dsp:nvSpPr>
        <dsp:cNvPr id="0" name=""/>
        <dsp:cNvSpPr/>
      </dsp:nvSpPr>
      <dsp:spPr>
        <a:xfrm>
          <a:off x="5147253" y="2345185"/>
          <a:ext cx="2126762" cy="10633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Power Network Configuration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[e.g. </a:t>
          </a:r>
          <a:r>
            <a:rPr lang="en-GB" sz="1700" kern="1200" dirty="0" err="1"/>
            <a:t>Divett</a:t>
          </a:r>
          <a:r>
            <a:rPr lang="en-GB" sz="1700" kern="1200" dirty="0"/>
            <a:t> et al., 2018; 2020]</a:t>
          </a:r>
        </a:p>
      </dsp:txBody>
      <dsp:txXfrm>
        <a:off x="5147253" y="2345185"/>
        <a:ext cx="2126762" cy="10633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7A848-CEE9-2E4C-88D4-3A15E34C9D1F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D9B-210B-A545-8A1E-463FED092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last 30 years GICs have taken down power networks</a:t>
            </a:r>
          </a:p>
          <a:p>
            <a:endParaRPr lang="en-US" dirty="0"/>
          </a:p>
          <a:p>
            <a:r>
              <a:rPr lang="en-US" dirty="0"/>
              <a:t>Few examples here:</a:t>
            </a:r>
          </a:p>
          <a:p>
            <a:endParaRPr lang="en-US" dirty="0"/>
          </a:p>
          <a:p>
            <a:r>
              <a:rPr lang="en-US" dirty="0"/>
              <a:t>If we could forecast these events, perhaps we could have mitigated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 a bit deeper into the NRT data</a:t>
            </a:r>
          </a:p>
          <a:p>
            <a:endParaRPr lang="en-GB" dirty="0"/>
          </a:p>
          <a:p>
            <a:r>
              <a:rPr lang="en-GB" dirty="0"/>
              <a:t>Compare science and NRT data.</a:t>
            </a:r>
          </a:p>
          <a:p>
            <a:endParaRPr lang="en-GB" dirty="0"/>
          </a:p>
          <a:p>
            <a:r>
              <a:rPr lang="en-GB" dirty="0"/>
              <a:t>Plasma components first</a:t>
            </a:r>
          </a:p>
          <a:p>
            <a:endParaRPr lang="en-GB" dirty="0"/>
          </a:p>
          <a:p>
            <a:r>
              <a:rPr lang="en-GB" dirty="0"/>
              <a:t>Histograms, if they’re equal then we’ll get a diagonal, +- 10% with orange.</a:t>
            </a:r>
          </a:p>
          <a:p>
            <a:endParaRPr lang="en-GB" dirty="0"/>
          </a:p>
          <a:p>
            <a:r>
              <a:rPr lang="en-GB" dirty="0"/>
              <a:t>Velocity best captured by the NRT data, density is pretty poor overall.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4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Now the magnetic field.</a:t>
            </a:r>
          </a:p>
          <a:p>
            <a:endParaRPr lang="en-GB" dirty="0"/>
          </a:p>
          <a:p>
            <a:r>
              <a:rPr lang="en-GB" dirty="0"/>
              <a:t>Total field is pretty well recovered.</a:t>
            </a:r>
          </a:p>
          <a:p>
            <a:endParaRPr lang="en-GB" dirty="0"/>
          </a:p>
          <a:p>
            <a:r>
              <a:rPr lang="en-GB" dirty="0"/>
              <a:t>Issue potentially where we have wrong quadrants of </a:t>
            </a:r>
            <a:r>
              <a:rPr lang="en-GB" dirty="0" err="1"/>
              <a:t>Bz</a:t>
            </a:r>
            <a:r>
              <a:rPr lang="en-GB" dirty="0"/>
              <a:t> and </a:t>
            </a:r>
            <a:r>
              <a:rPr lang="en-GB" dirty="0" err="1"/>
              <a:t>Bx</a:t>
            </a:r>
            <a:r>
              <a:rPr lang="en-GB" dirty="0"/>
              <a:t> due to coupling functions</a:t>
            </a:r>
          </a:p>
          <a:p>
            <a:endParaRPr lang="en-GB" dirty="0"/>
          </a:p>
          <a:p>
            <a:r>
              <a:rPr lang="en-GB" dirty="0"/>
              <a:t>Short term variability coming in to play.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10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GICs are hard.</a:t>
            </a:r>
          </a:p>
          <a:p>
            <a:endParaRPr lang="en-GB" dirty="0"/>
          </a:p>
          <a:p>
            <a:r>
              <a:rPr lang="en-GB" dirty="0"/>
              <a:t>Also specific to a given infrastructure layout.</a:t>
            </a:r>
          </a:p>
          <a:p>
            <a:endParaRPr lang="en-GB" dirty="0"/>
          </a:p>
          <a:p>
            <a:r>
              <a:rPr lang="en-GB" dirty="0"/>
              <a:t>Composed of three main aspects.</a:t>
            </a:r>
          </a:p>
          <a:p>
            <a:endParaRPr lang="en-GB" dirty="0"/>
          </a:p>
          <a:p>
            <a:r>
              <a:rPr lang="en-GB" dirty="0"/>
              <a:t>In this talk I’ll refer to ‘R’, being the vector rate of change.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75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past 5 -10 years several different approaches have shown promise</a:t>
            </a:r>
          </a:p>
          <a:p>
            <a:endParaRPr lang="en-US" dirty="0"/>
          </a:p>
          <a:p>
            <a:r>
              <a:rPr lang="en-US" dirty="0"/>
              <a:t>Machine learning methods</a:t>
            </a:r>
          </a:p>
          <a:p>
            <a:endParaRPr lang="en-US" dirty="0"/>
          </a:p>
          <a:p>
            <a:r>
              <a:rPr lang="en-US" dirty="0"/>
              <a:t>Physics based, e.g. MHD</a:t>
            </a:r>
          </a:p>
          <a:p>
            <a:endParaRPr lang="en-US" dirty="0"/>
          </a:p>
          <a:p>
            <a:r>
              <a:rPr lang="en-US" dirty="0"/>
              <a:t>Combinations of the two.</a:t>
            </a:r>
          </a:p>
          <a:p>
            <a:endParaRPr lang="en-US" dirty="0"/>
          </a:p>
          <a:p>
            <a:r>
              <a:rPr lang="en-US" dirty="0"/>
              <a:t>However, timing of magnetospheric processes is challenging and magnitudes are hard</a:t>
            </a:r>
          </a:p>
          <a:p>
            <a:endParaRPr lang="en-US" dirty="0"/>
          </a:p>
          <a:p>
            <a:r>
              <a:rPr lang="en-US" dirty="0"/>
              <a:t>Thresholding and windowing help to make the problem more tractable.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07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thing in common is that all these method are driven from L1</a:t>
            </a:r>
          </a:p>
          <a:p>
            <a:endParaRPr lang="en-GB" dirty="0"/>
          </a:p>
          <a:p>
            <a:r>
              <a:rPr lang="en-GB" dirty="0"/>
              <a:t>Use upstream solar wind data, derive the result on the ground with a window.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4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We’re looking at predicting the prob at LER, taken thresholds from the literature.</a:t>
            </a:r>
          </a:p>
          <a:p>
            <a:endParaRPr lang="en-GB" dirty="0"/>
          </a:p>
          <a:p>
            <a:r>
              <a:rPr lang="en-GB" dirty="0"/>
              <a:t>Initially take 30 minutes of input solar wind (propagated to the </a:t>
            </a:r>
            <a:r>
              <a:rPr lang="en-GB" dirty="0" err="1"/>
              <a:t>bowshock</a:t>
            </a:r>
            <a:r>
              <a:rPr lang="en-GB" dirty="0"/>
              <a:t>), forecasting over the next 30 minutes</a:t>
            </a:r>
          </a:p>
          <a:p>
            <a:endParaRPr lang="en-GB" dirty="0"/>
          </a:p>
          <a:p>
            <a:r>
              <a:rPr lang="en-GB" dirty="0"/>
              <a:t>Interested in how the models use the solar wind data, so trying three models.</a:t>
            </a:r>
          </a:p>
          <a:p>
            <a:endParaRPr lang="en-GB" dirty="0"/>
          </a:p>
          <a:p>
            <a:r>
              <a:rPr lang="en-GB" dirty="0"/>
              <a:t>Mention that we’re using individually trained models for each threshold.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Evaluate over test set, series of metrics</a:t>
            </a:r>
          </a:p>
          <a:p>
            <a:endParaRPr lang="en-GB" dirty="0"/>
          </a:p>
          <a:p>
            <a:r>
              <a:rPr lang="en-GB" dirty="0"/>
              <a:t>Skill</a:t>
            </a:r>
          </a:p>
          <a:p>
            <a:r>
              <a:rPr lang="en-GB" dirty="0"/>
              <a:t>ROC score (between 0 and 1)</a:t>
            </a:r>
          </a:p>
          <a:p>
            <a:r>
              <a:rPr lang="en-GB" dirty="0"/>
              <a:t>Precision Recall (0 and 1) – imbalanced data sets</a:t>
            </a:r>
          </a:p>
          <a:p>
            <a:endParaRPr lang="en-GB" dirty="0"/>
          </a:p>
          <a:p>
            <a:r>
              <a:rPr lang="en-GB" dirty="0"/>
              <a:t>Reliability</a:t>
            </a:r>
          </a:p>
          <a:p>
            <a:r>
              <a:rPr lang="en-GB" dirty="0"/>
              <a:t>Brier Skill Score (-inf and 1)</a:t>
            </a:r>
          </a:p>
          <a:p>
            <a:endParaRPr lang="en-GB" dirty="0"/>
          </a:p>
          <a:p>
            <a:r>
              <a:rPr lang="en-GB" dirty="0"/>
              <a:t>ROC, PR and BSS are good in general</a:t>
            </a:r>
          </a:p>
          <a:p>
            <a:r>
              <a:rPr lang="en-GB" dirty="0"/>
              <a:t>Often no statistical difference between the models</a:t>
            </a:r>
          </a:p>
          <a:p>
            <a:r>
              <a:rPr lang="en-GB" dirty="0"/>
              <a:t>Errors from bootstrapping -&gt; wider as we get to higher thresholds</a:t>
            </a:r>
          </a:p>
          <a:p>
            <a:r>
              <a:rPr lang="en-GB" dirty="0"/>
              <a:t>Some </a:t>
            </a:r>
            <a:r>
              <a:rPr lang="en-GB" dirty="0" err="1"/>
              <a:t>dropoff</a:t>
            </a:r>
            <a:r>
              <a:rPr lang="en-GB" dirty="0"/>
              <a:t> at larger thresholds due to class imbalance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74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what happens if we provide more data?</a:t>
            </a:r>
          </a:p>
          <a:p>
            <a:endParaRPr lang="en-GB" dirty="0"/>
          </a:p>
          <a:p>
            <a:r>
              <a:rPr lang="en-GB" dirty="0"/>
              <a:t>Just looking at PR for now</a:t>
            </a:r>
          </a:p>
          <a:p>
            <a:endParaRPr lang="en-GB" dirty="0"/>
          </a:p>
          <a:p>
            <a:r>
              <a:rPr lang="en-GB" dirty="0"/>
              <a:t>Architectures are fixed for this test</a:t>
            </a:r>
          </a:p>
          <a:p>
            <a:endParaRPr lang="en-GB" dirty="0"/>
          </a:p>
          <a:p>
            <a:r>
              <a:rPr lang="en-GB" dirty="0"/>
              <a:t>Increase in lower thresholds, reduction in higher thresholds due to class imbalance</a:t>
            </a:r>
          </a:p>
          <a:p>
            <a:endParaRPr lang="en-GB" dirty="0"/>
          </a:p>
          <a:p>
            <a:r>
              <a:rPr lang="en-GB" dirty="0"/>
              <a:t>Horizon increased - moving down row, see some increase in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45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 we have Near Real Time data</a:t>
            </a:r>
          </a:p>
          <a:p>
            <a:r>
              <a:rPr lang="en-GB" dirty="0"/>
              <a:t>Right we have OMNI – processed and shifted to the </a:t>
            </a:r>
            <a:r>
              <a:rPr lang="en-GB" dirty="0" err="1"/>
              <a:t>bowshock</a:t>
            </a:r>
            <a:r>
              <a:rPr lang="en-GB" dirty="0"/>
              <a:t>.</a:t>
            </a:r>
          </a:p>
          <a:p>
            <a:r>
              <a:rPr lang="en-GB" dirty="0"/>
              <a:t>Going down the panels we have solar wind properties, target and result of CNN model</a:t>
            </a:r>
          </a:p>
          <a:p>
            <a:endParaRPr lang="en-GB" dirty="0"/>
          </a:p>
          <a:p>
            <a:r>
              <a:rPr lang="en-GB" dirty="0"/>
              <a:t>Greater short term variability in NRT</a:t>
            </a:r>
          </a:p>
          <a:p>
            <a:endParaRPr lang="en-GB" dirty="0"/>
          </a:p>
          <a:p>
            <a:r>
              <a:rPr lang="en-GB" dirty="0"/>
              <a:t>Some spikes in the velocity</a:t>
            </a:r>
          </a:p>
          <a:p>
            <a:endParaRPr lang="en-GB" dirty="0"/>
          </a:p>
          <a:p>
            <a:r>
              <a:rPr lang="en-GB" dirty="0"/>
              <a:t>Data Gaps</a:t>
            </a:r>
          </a:p>
          <a:p>
            <a:endParaRPr lang="en-GB" dirty="0"/>
          </a:p>
          <a:p>
            <a:r>
              <a:rPr lang="en-GB" dirty="0"/>
              <a:t>Model gives qualitatively similar results, can cope with different data quality (due to training.)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906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gaps, much more prevalent in the NRT data.</a:t>
            </a:r>
          </a:p>
          <a:p>
            <a:endParaRPr lang="en-GB" dirty="0"/>
          </a:p>
          <a:p>
            <a:r>
              <a:rPr lang="en-GB" dirty="0"/>
              <a:t>Models generally require a period of input data, plotting that as a function of good data.</a:t>
            </a:r>
          </a:p>
          <a:p>
            <a:endParaRPr lang="en-GB" dirty="0"/>
          </a:p>
          <a:p>
            <a:r>
              <a:rPr lang="en-GB" dirty="0"/>
              <a:t>No interpolation, if you need 30 minutes of continuous data then 10% of plasma data is good, ~90% of mag</a:t>
            </a:r>
          </a:p>
          <a:p>
            <a:endParaRPr lang="en-GB" dirty="0"/>
          </a:p>
          <a:p>
            <a:r>
              <a:rPr lang="en-GB" dirty="0"/>
              <a:t>5 minutes, stark improvement</a:t>
            </a:r>
          </a:p>
          <a:p>
            <a:endParaRPr lang="en-GB" dirty="0"/>
          </a:p>
          <a:p>
            <a:r>
              <a:rPr lang="en-GB" dirty="0"/>
              <a:t>15 minutes, better again, but not as dramatic.</a:t>
            </a:r>
          </a:p>
          <a:p>
            <a:endParaRPr lang="en-GB" dirty="0"/>
          </a:p>
          <a:p>
            <a:r>
              <a:rPr lang="en-GB" dirty="0"/>
              <a:t>If you don’t want to interpolate, then it’s probably good to train a model that runs on just magnetic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92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33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7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2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3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1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A461-EA6A-5444-9DB9-803F995328F6}" type="datetimeFigureOut">
              <a:rPr lang="en-US" smtClean="0"/>
              <a:t>3/15/22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6EFE0-9312-8047-8AD2-458D356D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6" name="Rectangle 12"/>
          <p:cNvSpPr>
            <a:spLocks noChangeArrowheads="1"/>
          </p:cNvSpPr>
          <p:nvPr/>
        </p:nvSpPr>
        <p:spPr bwMode="auto">
          <a:xfrm>
            <a:off x="110560" y="1240178"/>
            <a:ext cx="4523257" cy="1833193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numCol="1" spcCol="7200000">
            <a:noAutofit/>
          </a:bodyPr>
          <a:lstStyle/>
          <a:p>
            <a:endParaRPr lang="en-GB" sz="2800" baseline="30000" dirty="0">
              <a:latin typeface="+mj-lt"/>
              <a:ea typeface="Arial" charset="0"/>
              <a:cs typeface="Arial" charset="0"/>
            </a:endParaRPr>
          </a:p>
          <a:p>
            <a:r>
              <a:rPr lang="en-GB" dirty="0"/>
              <a:t>Producing ML-driven Real-Time Forecasts of the Probability of Large Rates of Change of the Surface Magnetic Field in the UK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102930" y="4798412"/>
            <a:ext cx="2756116" cy="29104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numCol="1" spcCol="7200000" anchor="b" anchorCtr="0">
            <a:noAutofit/>
          </a:bodyPr>
          <a:lstStyle/>
          <a:p>
            <a:r>
              <a:rPr lang="en-GB" sz="1400" dirty="0">
                <a:latin typeface="Arial" charset="0"/>
                <a:ea typeface="Arial" charset="0"/>
                <a:cs typeface="Arial" charset="0"/>
              </a:rPr>
              <a:t>March 2022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124" y="253355"/>
            <a:ext cx="3028073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MULLARD SPACE SCIENCE LABORATORY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805008-EBB1-9E4A-81F2-3745F4DABB8B}"/>
              </a:ext>
            </a:extLst>
          </p:cNvPr>
          <p:cNvSpPr txBox="1"/>
          <p:nvPr/>
        </p:nvSpPr>
        <p:spPr>
          <a:xfrm>
            <a:off x="7018608" y="3768163"/>
            <a:ext cx="2106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dirty="0"/>
              <a:t>Credit: NASA</a:t>
            </a:r>
            <a:endParaRPr lang="en-US" sz="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B7DB7A-4328-6247-807F-1427D79EB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376" y="1542870"/>
            <a:ext cx="4380617" cy="21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4B0047-073B-2344-B8C3-6F5786B5A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0" y="4089400"/>
            <a:ext cx="2032000" cy="1054100"/>
          </a:xfrm>
          <a:prstGeom prst="rect">
            <a:avLst/>
          </a:prstGeom>
        </p:spPr>
      </p:pic>
      <p:sp>
        <p:nvSpPr>
          <p:cNvPr id="15" name="Andy Smith1, Caitriona Jackman1, Michelle Thomsen2, Andrew Coates3,4, Gethyn Lewis3,4">
            <a:extLst>
              <a:ext uri="{FF2B5EF4-FFF2-40B4-BE49-F238E27FC236}">
                <a16:creationId xmlns:a16="http://schemas.microsoft.com/office/drawing/2014/main" id="{9993E682-9924-4446-AB31-2317B6EEF387}"/>
              </a:ext>
            </a:extLst>
          </p:cNvPr>
          <p:cNvSpPr txBox="1">
            <a:spLocks/>
          </p:cNvSpPr>
          <p:nvPr/>
        </p:nvSpPr>
        <p:spPr>
          <a:xfrm>
            <a:off x="19007" y="2618347"/>
            <a:ext cx="4804011" cy="506297"/>
          </a:xfrm>
          <a:prstGeom prst="rect">
            <a:avLst/>
          </a:prstGeom>
        </p:spPr>
        <p:txBody>
          <a:bodyPr/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marL="0" indent="0">
              <a:buNone/>
              <a:defRPr sz="2400"/>
            </a:pPr>
            <a:r>
              <a:rPr lang="en-US" sz="1200" dirty="0">
                <a:solidFill>
                  <a:schemeClr val="tx1"/>
                </a:solidFill>
              </a:rPr>
              <a:t>Andy Smith</a:t>
            </a:r>
            <a:r>
              <a:rPr lang="en-US" sz="1200" baseline="31999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, Colin Forsyth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, Jonathan Rae</a:t>
            </a:r>
            <a:r>
              <a:rPr lang="en-US" sz="1200" baseline="30000" dirty="0">
                <a:solidFill>
                  <a:schemeClr val="tx1"/>
                </a:solidFill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 err="1">
                <a:solidFill>
                  <a:schemeClr val="tx1"/>
                </a:solidFill>
              </a:rPr>
              <a:t>Tadhg</a:t>
            </a:r>
            <a:r>
              <a:rPr lang="en-US" sz="1200" dirty="0">
                <a:solidFill>
                  <a:schemeClr val="tx1"/>
                </a:solidFill>
              </a:rPr>
              <a:t> Garton</a:t>
            </a:r>
            <a:r>
              <a:rPr lang="en-US" sz="1200" baseline="30000" dirty="0">
                <a:solidFill>
                  <a:schemeClr val="tx1"/>
                </a:solidFill>
              </a:rPr>
              <a:t>3</a:t>
            </a:r>
            <a:r>
              <a:rPr lang="en-US" sz="1200" dirty="0">
                <a:solidFill>
                  <a:schemeClr val="tx1"/>
                </a:solidFill>
              </a:rPr>
              <a:t>, Mayur Bakrania</a:t>
            </a:r>
            <a:r>
              <a:rPr lang="en-US" sz="1200" baseline="30000" dirty="0">
                <a:solidFill>
                  <a:schemeClr val="tx1"/>
                </a:solidFill>
              </a:rPr>
              <a:t>1</a:t>
            </a:r>
            <a:r>
              <a:rPr lang="en-US" sz="1200" dirty="0">
                <a:solidFill>
                  <a:schemeClr val="tx1"/>
                </a:solidFill>
              </a:rPr>
              <a:t>, Caitriona Jackman</a:t>
            </a:r>
            <a:r>
              <a:rPr lang="en-US" sz="1200" baseline="30000" dirty="0">
                <a:solidFill>
                  <a:schemeClr val="tx1"/>
                </a:solidFill>
              </a:rPr>
              <a:t>4</a:t>
            </a:r>
            <a:r>
              <a:rPr lang="en-US" sz="1200" dirty="0">
                <a:solidFill>
                  <a:schemeClr val="tx1"/>
                </a:solidFill>
              </a:rPr>
              <a:t>, Mervyn Freeman</a:t>
            </a:r>
            <a:r>
              <a:rPr lang="en-US" sz="1200" baseline="31999" dirty="0">
                <a:solidFill>
                  <a:schemeClr val="tx1"/>
                </a:solidFill>
              </a:rPr>
              <a:t>5</a:t>
            </a:r>
            <a:r>
              <a:rPr lang="en-US" sz="1200" dirty="0">
                <a:solidFill>
                  <a:schemeClr val="tx1"/>
                </a:solidFill>
              </a:rPr>
              <a:t>, Gemma Richardson</a:t>
            </a:r>
            <a:r>
              <a:rPr lang="en-US" sz="1200" baseline="30000" dirty="0">
                <a:solidFill>
                  <a:schemeClr val="tx1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Rob Shore</a:t>
            </a:r>
            <a:r>
              <a:rPr lang="en-US" sz="1200" baseline="30000" dirty="0">
                <a:solidFill>
                  <a:schemeClr val="tx1"/>
                </a:solidFill>
              </a:rPr>
              <a:t>5</a:t>
            </a:r>
            <a:r>
              <a:rPr lang="en-US" sz="1200" dirty="0">
                <a:solidFill>
                  <a:schemeClr val="tx1"/>
                </a:solidFill>
              </a:rPr>
              <a:t>, Mike Heyns</a:t>
            </a:r>
            <a:r>
              <a:rPr lang="en-US" sz="1200" baseline="30000" dirty="0">
                <a:solidFill>
                  <a:schemeClr val="tx1"/>
                </a:solidFill>
              </a:rPr>
              <a:t>7</a:t>
            </a:r>
            <a:r>
              <a:rPr lang="en-US" sz="1200" dirty="0">
                <a:solidFill>
                  <a:schemeClr val="tx1"/>
                </a:solidFill>
              </a:rPr>
              <a:t>, Jonathan Eastwood</a:t>
            </a:r>
            <a:r>
              <a:rPr lang="en-US" sz="1200" baseline="30000" dirty="0">
                <a:solidFill>
                  <a:schemeClr val="tx1"/>
                </a:solidFill>
              </a:rPr>
              <a:t>7</a:t>
            </a:r>
            <a:r>
              <a:rPr lang="en-US" sz="1200" dirty="0">
                <a:solidFill>
                  <a:schemeClr val="tx1"/>
                </a:solidFill>
              </a:rPr>
              <a:t>, Ciaran Beggan</a:t>
            </a:r>
            <a:r>
              <a:rPr lang="en-US" sz="1200" baseline="30000" dirty="0">
                <a:solidFill>
                  <a:schemeClr val="tx1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Alan Thomson</a:t>
            </a:r>
            <a:r>
              <a:rPr lang="en-US" sz="1200" baseline="30000" dirty="0">
                <a:solidFill>
                  <a:schemeClr val="tx1"/>
                </a:solidFill>
              </a:rPr>
              <a:t>6</a:t>
            </a:r>
            <a:r>
              <a:rPr lang="en-US" sz="1200" dirty="0">
                <a:solidFill>
                  <a:schemeClr val="tx1"/>
                </a:solidFill>
              </a:rPr>
              <a:t>, Jeff Johnson</a:t>
            </a:r>
            <a:r>
              <a:rPr lang="en-US" sz="1200" baseline="30000" dirty="0">
                <a:solidFill>
                  <a:schemeClr val="tx1"/>
                </a:solidFill>
              </a:rPr>
              <a:t>8,9</a:t>
            </a:r>
          </a:p>
        </p:txBody>
      </p:sp>
      <p:sp>
        <p:nvSpPr>
          <p:cNvPr id="18" name="1 Department of Physics and Astronomy, University of Southampton, Southampton, UK…">
            <a:extLst>
              <a:ext uri="{FF2B5EF4-FFF2-40B4-BE49-F238E27FC236}">
                <a16:creationId xmlns:a16="http://schemas.microsoft.com/office/drawing/2014/main" id="{B8EDA184-E7F1-D84A-B9F1-FF3B71F5D551}"/>
              </a:ext>
            </a:extLst>
          </p:cNvPr>
          <p:cNvSpPr txBox="1">
            <a:spLocks/>
          </p:cNvSpPr>
          <p:nvPr/>
        </p:nvSpPr>
        <p:spPr>
          <a:xfrm>
            <a:off x="0" y="3570383"/>
            <a:ext cx="6489510" cy="1235075"/>
          </a:xfrm>
          <a:prstGeom prst="rect">
            <a:avLst/>
          </a:prstGeom>
        </p:spPr>
        <p:txBody>
          <a:bodyPr anchor="t"/>
          <a:lstStyle>
            <a:lvl1pPr marL="457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1pPr>
            <a:lvl2pPr marL="914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2pPr>
            <a:lvl3pPr marL="1371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3pPr>
            <a:lvl4pPr marL="1828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4pPr>
            <a:lvl5pPr marL="22860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5pPr>
            <a:lvl6pPr marL="27432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6pPr>
            <a:lvl7pPr marL="32004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7pPr>
            <a:lvl8pPr marL="36576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8pPr>
            <a:lvl9pPr marL="4114800" marR="0" indent="-4572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eorgia"/>
              </a:defRPr>
            </a:lvl9pPr>
          </a:lstStyle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1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Mullard Space Science Laboratory, University College London, Dorking, UK</a:t>
            </a:r>
          </a:p>
          <a:p>
            <a:pPr marL="285750" indent="-285750" defTabSz="457200">
              <a:spcBef>
                <a:spcPts val="0"/>
              </a:spcBef>
              <a:buSz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2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</a:t>
            </a:r>
            <a:r>
              <a:rPr lang="en-US" sz="800" dirty="0" err="1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Northumbria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University, Newcastle upon Tyne, UK</a:t>
            </a:r>
          </a:p>
          <a:p>
            <a:pPr marL="285750" indent="-285750" defTabSz="457200">
              <a:spcBef>
                <a:spcPts val="0"/>
              </a:spcBef>
              <a:buSz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3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University of Southampton, Southampton, UK</a:t>
            </a:r>
          </a:p>
          <a:p>
            <a:pPr marL="285750" indent="-285750" defTabSz="457200">
              <a:spcBef>
                <a:spcPts val="0"/>
              </a:spcBef>
              <a:buSz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4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DIAS </a:t>
            </a:r>
            <a:r>
              <a:rPr lang="en-US" sz="800" dirty="0" err="1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Dunsink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Observatory, Dublin Institute for Advanced Studies, Dublin, Ireland</a:t>
            </a:r>
          </a:p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1999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5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 British Antarctic Survey, Cambridge, UK</a:t>
            </a:r>
          </a:p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6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British Geological Survey, Edinburgh, UK</a:t>
            </a:r>
          </a:p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7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Imperial College London, London, UK</a:t>
            </a:r>
          </a:p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8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University of Colorado Boulder, Boulder, USA</a:t>
            </a:r>
          </a:p>
          <a:p>
            <a:pPr marL="285750" indent="-285750" defTabSz="457200" hangingPunct="1">
              <a:spcBef>
                <a:spcPts val="0"/>
              </a:spcBef>
              <a:buSzTx/>
              <a:buFontTx/>
              <a:buNone/>
              <a:defRPr sz="1400">
                <a:latin typeface="Lucida Sans"/>
                <a:ea typeface="Lucida Sans"/>
                <a:cs typeface="Lucida Sans"/>
                <a:sym typeface="Lucida Sans"/>
              </a:defRPr>
            </a:pPr>
            <a:r>
              <a:rPr lang="en-US" sz="800" baseline="300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9</a:t>
            </a:r>
            <a:r>
              <a:rPr lang="en-US" sz="800" dirty="0">
                <a:solidFill>
                  <a:schemeClr val="tx1"/>
                </a:solidFill>
                <a:latin typeface="Lucida Sans"/>
                <a:ea typeface="Lucida Sans"/>
                <a:cs typeface="Lucida Sans"/>
                <a:sym typeface="Lucida Sans"/>
              </a:rPr>
              <a:t> Space Weather Prediction Center, NOAA, Boulder, USA</a:t>
            </a:r>
          </a:p>
        </p:txBody>
      </p:sp>
    </p:spTree>
    <p:extLst>
      <p:ext uri="{BB962C8B-B14F-4D97-AF65-F5344CB8AC3E}">
        <p14:creationId xmlns:p14="http://schemas.microsoft.com/office/powerpoint/2010/main" val="803523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NRT Solar Wind – Data Gaps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D36E3-ED1F-424A-B305-029F489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2C90FC43-57F0-3A46-8F67-FFBD291E2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00" y="773895"/>
            <a:ext cx="6480000" cy="4320000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6AD3195-6171-7848-AF2E-9FEB8AA79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000" y="773895"/>
            <a:ext cx="6480000" cy="432000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14C2D12E-F00B-694D-A271-14616AA6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000" y="770668"/>
            <a:ext cx="6480000" cy="43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5EA911-35B0-CA4B-BD04-CFFA02951708}"/>
              </a:ext>
            </a:extLst>
          </p:cNvPr>
          <p:cNvSpPr txBox="1"/>
          <p:nvPr/>
        </p:nvSpPr>
        <p:spPr>
          <a:xfrm>
            <a:off x="0" y="4620280"/>
            <a:ext cx="177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Smith et al., 2022</a:t>
            </a:r>
          </a:p>
          <a:p>
            <a:r>
              <a:rPr lang="en-GB" sz="1400" dirty="0"/>
              <a:t>(under review)</a:t>
            </a:r>
          </a:p>
        </p:txBody>
      </p:sp>
    </p:spTree>
    <p:extLst>
      <p:ext uri="{BB962C8B-B14F-4D97-AF65-F5344CB8AC3E}">
        <p14:creationId xmlns:p14="http://schemas.microsoft.com/office/powerpoint/2010/main" val="81553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6" name="Rectangle 12">
            <a:extLst>
              <a:ext uri="{FF2B5EF4-FFF2-40B4-BE49-F238E27FC236}">
                <a16:creationId xmlns:a16="http://schemas.microsoft.com/office/drawing/2014/main" id="{EEE0BDCB-9B6E-3142-8094-3FD479CEC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6" y="133610"/>
            <a:ext cx="5426654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32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Summary</a:t>
            </a:r>
            <a:endParaRPr lang="en-GB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648474-4A9A-0C4B-AB84-95442B90E243}"/>
              </a:ext>
            </a:extLst>
          </p:cNvPr>
          <p:cNvSpPr txBox="1"/>
          <p:nvPr/>
        </p:nvSpPr>
        <p:spPr>
          <a:xfrm>
            <a:off x="572230" y="1092987"/>
            <a:ext cx="76989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Forecasting potential GICs is an important Space Weather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three models tested (FFNN, CNN and GRU) perform reliably and skillfully.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‘extreme’ thresholds we’re limited by data availability, which limits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NRT data may show large differences to the later scientific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models seem to be able to overcome obvious data differences (if present in training).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gaps are an issue, interpolation can help.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BDE47-3620-B644-94D8-5705A047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384BE61-FDF7-E44C-8283-E22EA2A90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62" y="4831972"/>
            <a:ext cx="2756116" cy="291042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numCol="1" spcCol="7200000" anchor="b" anchorCtr="0">
            <a:noAutofit/>
          </a:bodyPr>
          <a:lstStyle/>
          <a:p>
            <a:r>
              <a:rPr lang="en-GB" sz="1400" dirty="0" err="1">
                <a:latin typeface="Arial" charset="0"/>
                <a:ea typeface="Arial" charset="0"/>
                <a:cs typeface="Arial" charset="0"/>
              </a:rPr>
              <a:t>andy.w.smith@ucl.ac.uk</a:t>
            </a:r>
            <a:endParaRPr lang="en-GB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7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NRT Solar Wind - ACE - Plasma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D36E3-ED1F-424A-B305-029F489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4D87DA43-6B0A-F646-B334-553BC8AE3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05" t="6581" r="3088" b="3416"/>
          <a:stretch/>
        </p:blipFill>
        <p:spPr>
          <a:xfrm>
            <a:off x="595994" y="978315"/>
            <a:ext cx="7878534" cy="396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36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736792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NRT Solar Wind - ACE – Magnetic Field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D36E3-ED1F-424A-B305-029F489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7581CC7-8B29-F849-A217-CD668FE0C8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56" t="7000" r="3836" b="4762"/>
          <a:stretch/>
        </p:blipFill>
        <p:spPr>
          <a:xfrm>
            <a:off x="1941059" y="770875"/>
            <a:ext cx="5261882" cy="427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8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34298" y="180674"/>
            <a:ext cx="6855404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Geomagnetically Induced Currents (GICs)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E0AE92-F7A2-E742-B433-87E59BA5B364}"/>
              </a:ext>
            </a:extLst>
          </p:cNvPr>
          <p:cNvSpPr txBox="1"/>
          <p:nvPr/>
        </p:nvSpPr>
        <p:spPr>
          <a:xfrm>
            <a:off x="7300429" y="804430"/>
            <a:ext cx="23532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Malmö, Sweden 2003</a:t>
            </a:r>
          </a:p>
          <a:p>
            <a:r>
              <a:rPr lang="en-US" sz="1100" dirty="0"/>
              <a:t>[</a:t>
            </a:r>
            <a:r>
              <a:rPr lang="en-US" sz="1100" dirty="0" err="1"/>
              <a:t>Pulkkinen</a:t>
            </a:r>
            <a:r>
              <a:rPr lang="en-US" sz="1100" dirty="0"/>
              <a:t> et al, 2005]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57A39B-EBFE-9A4D-BA95-3F688C71E30B}"/>
              </a:ext>
            </a:extLst>
          </p:cNvPr>
          <p:cNvSpPr txBox="1"/>
          <p:nvPr/>
        </p:nvSpPr>
        <p:spPr>
          <a:xfrm>
            <a:off x="-184" y="749706"/>
            <a:ext cx="1862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Quebec, Canada, 1989</a:t>
            </a:r>
          </a:p>
          <a:p>
            <a:r>
              <a:rPr lang="en-US" sz="1100" dirty="0"/>
              <a:t>[Bolduc, 1991]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56884C-69D9-A740-998B-C96FC0970EAC}"/>
              </a:ext>
            </a:extLst>
          </p:cNvPr>
          <p:cNvSpPr txBox="1"/>
          <p:nvPr/>
        </p:nvSpPr>
        <p:spPr>
          <a:xfrm>
            <a:off x="28651" y="4568821"/>
            <a:ext cx="318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South Africa 2003</a:t>
            </a:r>
          </a:p>
          <a:p>
            <a:r>
              <a:rPr lang="en-US" sz="1100" dirty="0"/>
              <a:t>[Gaunt &amp; Coetzee, 2007]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8CC8A3-BD9C-0840-A480-8426AAB62969}"/>
              </a:ext>
            </a:extLst>
          </p:cNvPr>
          <p:cNvSpPr txBox="1"/>
          <p:nvPr/>
        </p:nvSpPr>
        <p:spPr>
          <a:xfrm>
            <a:off x="5795198" y="4434351"/>
            <a:ext cx="318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New Zealand 2001</a:t>
            </a:r>
          </a:p>
          <a:p>
            <a:pPr algn="r"/>
            <a:r>
              <a:rPr lang="en-US" sz="1100" dirty="0"/>
              <a:t>[Rodger et al, 2017]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CC1315-78C6-B740-98B2-629C4E83FA6C}"/>
              </a:ext>
            </a:extLst>
          </p:cNvPr>
          <p:cNvSpPr txBox="1"/>
          <p:nvPr/>
        </p:nvSpPr>
        <p:spPr>
          <a:xfrm>
            <a:off x="-33133" y="1191370"/>
            <a:ext cx="1862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New Jersey, USA, 1989</a:t>
            </a:r>
          </a:p>
          <a:p>
            <a:r>
              <a:rPr lang="en-US" sz="1100" dirty="0"/>
              <a:t>[Barnes &amp; Dyke, 1990]</a:t>
            </a:r>
          </a:p>
        </p:txBody>
      </p:sp>
      <p:pic>
        <p:nvPicPr>
          <p:cNvPr id="9" name="Picture 8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52ED0284-048F-1B45-AF6B-B33421609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-504264"/>
            <a:ext cx="8280000" cy="6900001"/>
          </a:xfrm>
          <a:prstGeom prst="rect">
            <a:avLst/>
          </a:prstGeom>
        </p:spPr>
      </p:pic>
      <p:pic>
        <p:nvPicPr>
          <p:cNvPr id="19" name="Picture 18" descr="Map&#10;&#10;Description automatically generated with medium confidence">
            <a:extLst>
              <a:ext uri="{FF2B5EF4-FFF2-40B4-BE49-F238E27FC236}">
                <a16:creationId xmlns:a16="http://schemas.microsoft.com/office/drawing/2014/main" id="{D61BE010-9217-2D4C-A23F-6C6C12B45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021" y="-504263"/>
            <a:ext cx="8280000" cy="6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6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6" y="133610"/>
            <a:ext cx="5705568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GICs and Proxy Measurements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B1123-FD31-B24A-9211-0A8B08554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1" y="4152468"/>
            <a:ext cx="3698920" cy="75527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12AB6EF-DD25-1340-AC90-6B98F6346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1331360"/>
              </p:ext>
            </p:extLst>
          </p:nvPr>
        </p:nvGraphicFramePr>
        <p:xfrm>
          <a:off x="835763" y="286356"/>
          <a:ext cx="7274504" cy="424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CC115E-FDE8-B945-B119-8D97E678338B}"/>
              </a:ext>
            </a:extLst>
          </p:cNvPr>
          <p:cNvCxnSpPr/>
          <p:nvPr/>
        </p:nvCxnSpPr>
        <p:spPr>
          <a:xfrm flipH="1">
            <a:off x="972766" y="3741906"/>
            <a:ext cx="544749" cy="6809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01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34298" y="180674"/>
            <a:ext cx="6855404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Forecasting GICs/B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8C7BDB-8259-0642-8A03-92766248E33D}"/>
              </a:ext>
            </a:extLst>
          </p:cNvPr>
          <p:cNvSpPr txBox="1"/>
          <p:nvPr/>
        </p:nvSpPr>
        <p:spPr>
          <a:xfrm>
            <a:off x="907627" y="1334936"/>
            <a:ext cx="70285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Various types of model have shown good skill at forecasting the ground magnetic field, for example: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Machine Learning Models (e.g. Neural Networks)</a:t>
            </a:r>
          </a:p>
          <a:p>
            <a:pPr algn="r"/>
            <a:r>
              <a:rPr lang="en-US" sz="1200" dirty="0"/>
              <a:t>[e.g. </a:t>
            </a:r>
            <a:r>
              <a:rPr lang="en-US" sz="1200" dirty="0" err="1"/>
              <a:t>Wintoft</a:t>
            </a:r>
            <a:r>
              <a:rPr lang="en-US" sz="1200" dirty="0"/>
              <a:t> et al., 2015; 2017; </a:t>
            </a:r>
            <a:r>
              <a:rPr lang="en-US" sz="1200" dirty="0" err="1"/>
              <a:t>Keesee</a:t>
            </a:r>
            <a:r>
              <a:rPr lang="en-US" sz="1200" dirty="0"/>
              <a:t> et al., 2020]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Physics Based Models (e.g. MHD)</a:t>
            </a:r>
          </a:p>
          <a:p>
            <a:pPr algn="r"/>
            <a:r>
              <a:rPr lang="en-US" sz="1200" dirty="0"/>
              <a:t>[e.g. </a:t>
            </a:r>
            <a:r>
              <a:rPr lang="en-US" sz="1200" dirty="0" err="1"/>
              <a:t>Pulkkinen</a:t>
            </a:r>
            <a:r>
              <a:rPr lang="en-US" sz="1200" dirty="0"/>
              <a:t> et al., 2014; Toth et al., 2014; Welling et al., 2019]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Gray Box Models</a:t>
            </a:r>
          </a:p>
          <a:p>
            <a:pPr algn="r"/>
            <a:r>
              <a:rPr lang="en-US" sz="1200" dirty="0"/>
              <a:t>[e.g. </a:t>
            </a:r>
            <a:r>
              <a:rPr lang="en-US" sz="1200" dirty="0" err="1"/>
              <a:t>Camporeale</a:t>
            </a:r>
            <a:r>
              <a:rPr lang="en-US" sz="1200" dirty="0"/>
              <a:t> et al., 2020]</a:t>
            </a:r>
          </a:p>
          <a:p>
            <a:endParaRPr lang="en-US" sz="1400" dirty="0"/>
          </a:p>
          <a:p>
            <a:r>
              <a:rPr lang="en-US" sz="1400" dirty="0"/>
              <a:t>Precise magnitudes and timings are challenging.</a:t>
            </a:r>
          </a:p>
          <a:p>
            <a:endParaRPr lang="en-US" sz="1400" dirty="0"/>
          </a:p>
          <a:p>
            <a:r>
              <a:rPr lang="en-US" sz="1400" dirty="0"/>
              <a:t>Thresholding and windowing has shown excellent promise.</a:t>
            </a:r>
          </a:p>
        </p:txBody>
      </p:sp>
    </p:spTree>
    <p:extLst>
      <p:ext uri="{BB962C8B-B14F-4D97-AF65-F5344CB8AC3E}">
        <p14:creationId xmlns:p14="http://schemas.microsoft.com/office/powerpoint/2010/main" val="36101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6" y="133610"/>
            <a:ext cx="4104000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Forecasting - Inputs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28" name="Picture 4" descr="Transitioning Research and Instrument Expertise in Heliophysics into Space  Weather Monitoring Capabilities at L1 and L5 | The Royal Astronomical  Society">
            <a:extLst>
              <a:ext uri="{FF2B5EF4-FFF2-40B4-BE49-F238E27FC236}">
                <a16:creationId xmlns:a16="http://schemas.microsoft.com/office/drawing/2014/main" id="{9245D468-7416-824C-87F4-656AAFC96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611" y="916836"/>
            <a:ext cx="6871789" cy="386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ughnut 4">
            <a:extLst>
              <a:ext uri="{FF2B5EF4-FFF2-40B4-BE49-F238E27FC236}">
                <a16:creationId xmlns:a16="http://schemas.microsoft.com/office/drawing/2014/main" id="{D2FB93E5-8169-5345-A846-56EF87378BCF}"/>
              </a:ext>
            </a:extLst>
          </p:cNvPr>
          <p:cNvSpPr>
            <a:spLocks noChangeAspect="1"/>
          </p:cNvSpPr>
          <p:nvPr/>
        </p:nvSpPr>
        <p:spPr>
          <a:xfrm>
            <a:off x="4636718" y="2681625"/>
            <a:ext cx="749247" cy="749397"/>
          </a:xfrm>
          <a:prstGeom prst="donut">
            <a:avLst>
              <a:gd name="adj" fmla="val 551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254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Example Models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59D8-A19A-7F4E-81B4-0F6288B60163}"/>
              </a:ext>
            </a:extLst>
          </p:cNvPr>
          <p:cNvSpPr txBox="1"/>
          <p:nvPr/>
        </p:nvSpPr>
        <p:spPr>
          <a:xfrm>
            <a:off x="345495" y="919609"/>
            <a:ext cx="4323022" cy="373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Multivariate timeseries classification:</a:t>
            </a:r>
          </a:p>
          <a:p>
            <a:pPr lvl="1"/>
            <a:endParaRPr lang="en-US" sz="1600" baseline="30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Input Window: 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Horizon: 30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Forecasting ‘</a:t>
            </a:r>
            <a:r>
              <a:rPr lang="en-US" sz="1600" i="1" dirty="0"/>
              <a:t>R’</a:t>
            </a:r>
            <a:r>
              <a:rPr lang="en-US" sz="1600" dirty="0"/>
              <a:t> at Lerwick in the UK.</a:t>
            </a:r>
          </a:p>
          <a:p>
            <a:pPr lvl="1"/>
            <a:endParaRPr lang="en-US" sz="1600" dirty="0"/>
          </a:p>
          <a:p>
            <a:r>
              <a:rPr lang="en-US" sz="1600" dirty="0"/>
              <a:t>Three variants tested: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Feed-Forward (Dense)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Convolutional (CNN)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Recurrent (GRU)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Individual models trained for each threshold of ground magnetic variability.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D36E3-ED1F-424A-B305-029F489C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96D248B-D121-4142-A871-5FE92688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406" y="0"/>
            <a:ext cx="4323022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BAC54A-324C-BC4D-A71A-B1A96335AC44}"/>
              </a:ext>
            </a:extLst>
          </p:cNvPr>
          <p:cNvSpPr txBox="1"/>
          <p:nvPr/>
        </p:nvSpPr>
        <p:spPr>
          <a:xfrm>
            <a:off x="3025833" y="4856001"/>
            <a:ext cx="177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Smith et al., 2021</a:t>
            </a:r>
          </a:p>
        </p:txBody>
      </p:sp>
    </p:spTree>
    <p:extLst>
      <p:ext uri="{BB962C8B-B14F-4D97-AF65-F5344CB8AC3E}">
        <p14:creationId xmlns:p14="http://schemas.microsoft.com/office/powerpoint/2010/main" val="125151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Metrics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A59D8-A19A-7F4E-81B4-0F6288B60163}"/>
              </a:ext>
            </a:extLst>
          </p:cNvPr>
          <p:cNvSpPr txBox="1"/>
          <p:nvPr/>
        </p:nvSpPr>
        <p:spPr>
          <a:xfrm>
            <a:off x="380153" y="4767263"/>
            <a:ext cx="9645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have probabilistic predictions, so we can use the ROC score, P-R score and BSS to evaluate performance.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28392-9A70-4645-BE49-83DF8CB3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09"/>
          <a:stretch/>
        </p:blipFill>
        <p:spPr>
          <a:xfrm>
            <a:off x="818867" y="874973"/>
            <a:ext cx="7161132" cy="381070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F5ABD-0D7C-DA4B-9DD0-89B0C663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7</a:t>
            </a:fld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2834CDB-4E22-7E48-8E9F-FEC0CF76ED39}"/>
              </a:ext>
            </a:extLst>
          </p:cNvPr>
          <p:cNvSpPr/>
          <p:nvPr/>
        </p:nvSpPr>
        <p:spPr>
          <a:xfrm rot="5400000">
            <a:off x="3374946" y="-1236479"/>
            <a:ext cx="148745" cy="4101254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9F3B65DC-5E3A-BA42-9042-B6CED32E907B}"/>
              </a:ext>
            </a:extLst>
          </p:cNvPr>
          <p:cNvSpPr/>
          <p:nvPr/>
        </p:nvSpPr>
        <p:spPr>
          <a:xfrm rot="5400000">
            <a:off x="6825581" y="-119255"/>
            <a:ext cx="148744" cy="185327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48B7E-67A7-F24D-84FF-DF55C9FED8D4}"/>
              </a:ext>
            </a:extLst>
          </p:cNvPr>
          <p:cNvSpPr txBox="1"/>
          <p:nvPr/>
        </p:nvSpPr>
        <p:spPr>
          <a:xfrm>
            <a:off x="2791321" y="329649"/>
            <a:ext cx="2424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“Skill”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578C33-B910-D945-A895-8979A36772B6}"/>
              </a:ext>
            </a:extLst>
          </p:cNvPr>
          <p:cNvSpPr txBox="1"/>
          <p:nvPr/>
        </p:nvSpPr>
        <p:spPr>
          <a:xfrm>
            <a:off x="6140465" y="72934"/>
            <a:ext cx="145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Model “Reliability”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E76996-B894-8A42-B495-B0FBA21EE251}"/>
              </a:ext>
            </a:extLst>
          </p:cNvPr>
          <p:cNvSpPr txBox="1"/>
          <p:nvPr/>
        </p:nvSpPr>
        <p:spPr>
          <a:xfrm>
            <a:off x="-367662" y="4405423"/>
            <a:ext cx="177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Smith et al., 2021</a:t>
            </a:r>
          </a:p>
        </p:txBody>
      </p:sp>
    </p:spTree>
    <p:extLst>
      <p:ext uri="{BB962C8B-B14F-4D97-AF65-F5344CB8AC3E}">
        <p14:creationId xmlns:p14="http://schemas.microsoft.com/office/powerpoint/2010/main" val="357463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4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Metrics – Precision/Recall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F5ABD-0D7C-DA4B-9DD0-89B0C663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6EFE0-9312-8047-8AD2-458D356D504F}" type="slidenum">
              <a:rPr lang="en-US" smtClean="0"/>
              <a:t>8</a:t>
            </a:fld>
            <a:endParaRPr lang="en-US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F7CBA3E-D830-1B44-AF9A-5354D1EEE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94" y="723161"/>
            <a:ext cx="6314770" cy="442033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227FDF1-4137-644A-9027-0580D14F008B}"/>
              </a:ext>
            </a:extLst>
          </p:cNvPr>
          <p:cNvCxnSpPr/>
          <p:nvPr/>
        </p:nvCxnSpPr>
        <p:spPr>
          <a:xfrm>
            <a:off x="1224951" y="1785668"/>
            <a:ext cx="0" cy="233775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AADA39-EC94-0E42-9C8F-8D23A1577286}"/>
              </a:ext>
            </a:extLst>
          </p:cNvPr>
          <p:cNvCxnSpPr/>
          <p:nvPr/>
        </p:nvCxnSpPr>
        <p:spPr>
          <a:xfrm>
            <a:off x="3234906" y="646981"/>
            <a:ext cx="3156928" cy="0"/>
          </a:xfrm>
          <a:prstGeom prst="straightConnector1">
            <a:avLst/>
          </a:prstGeom>
          <a:ln>
            <a:solidFill>
              <a:srgbClr val="EFA72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0DAAE7-CAED-0749-B5F9-05721FDF6ABD}"/>
              </a:ext>
            </a:extLst>
          </p:cNvPr>
          <p:cNvSpPr txBox="1"/>
          <p:nvPr/>
        </p:nvSpPr>
        <p:spPr>
          <a:xfrm>
            <a:off x="-13645" y="4856001"/>
            <a:ext cx="1770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Smith et al., 2021</a:t>
            </a:r>
          </a:p>
        </p:txBody>
      </p:sp>
    </p:spTree>
    <p:extLst>
      <p:ext uri="{BB962C8B-B14F-4D97-AF65-F5344CB8AC3E}">
        <p14:creationId xmlns:p14="http://schemas.microsoft.com/office/powerpoint/2010/main" val="22514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3D4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345495" y="133610"/>
            <a:ext cx="6046339" cy="972000"/>
          </a:xfrm>
          <a:prstGeom prst="rect">
            <a:avLst/>
          </a:prstGeom>
          <a:noFill/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0" tIns="0" rIns="0" bIns="0" numCol="1" spcCol="7200000">
            <a:noAutofit/>
          </a:bodyPr>
          <a:lstStyle/>
          <a:p>
            <a:pPr>
              <a:lnSpc>
                <a:spcPts val="3800"/>
              </a:lnSpc>
            </a:pPr>
            <a:r>
              <a:rPr lang="en-GB" sz="2800" kern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NRT Solar Wind Data</a:t>
            </a:r>
            <a:endParaRPr lang="en-GB" sz="32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8166672-4426-A54A-AC94-20B2706D8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2" t="7201" r="8135" b="2548"/>
          <a:stretch/>
        </p:blipFill>
        <p:spPr>
          <a:xfrm>
            <a:off x="1351127" y="742097"/>
            <a:ext cx="7792873" cy="4401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23394-3D12-4A4E-9695-503078CC9853}"/>
              </a:ext>
            </a:extLst>
          </p:cNvPr>
          <p:cNvSpPr txBox="1"/>
          <p:nvPr/>
        </p:nvSpPr>
        <p:spPr>
          <a:xfrm>
            <a:off x="0" y="4620280"/>
            <a:ext cx="1770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Smith et al., 2022</a:t>
            </a:r>
          </a:p>
          <a:p>
            <a:r>
              <a:rPr lang="en-GB" sz="1400" dirty="0"/>
              <a:t>(under review)</a:t>
            </a:r>
          </a:p>
        </p:txBody>
      </p:sp>
    </p:spTree>
    <p:extLst>
      <p:ext uri="{BB962C8B-B14F-4D97-AF65-F5344CB8AC3E}">
        <p14:creationId xmlns:p14="http://schemas.microsoft.com/office/powerpoint/2010/main" val="2457424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82354</TotalTime>
  <Words>1208</Words>
  <Application>Microsoft Macintosh PowerPoint</Application>
  <PresentationFormat>On-screen Show (16:9)</PresentationFormat>
  <Paragraphs>206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Lucida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Smith, Andy</cp:lastModifiedBy>
  <cp:revision>647</cp:revision>
  <dcterms:created xsi:type="dcterms:W3CDTF">2014-08-20T12:29:59Z</dcterms:created>
  <dcterms:modified xsi:type="dcterms:W3CDTF">2022-03-22T13:56:03Z</dcterms:modified>
</cp:coreProperties>
</file>